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Shape 16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10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1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109" name="Agenda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11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Body Level One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7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3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Bowl of salad with fried rice, boiled eggs, and chopsticks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5" name="Bowl with salmon cakes, salad, and hummus 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Bowl of pappardelle pasta with parsley butter, roasted hazelnuts, and shaved parmesan cheese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bowl of salad with fried rice, boiled eggs, and chopsticks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, and hummus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1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Bowl of pappardelle pasta with parsley butter, roasted hazelnuts, and shaved parmesan cheese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72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2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9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5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6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7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8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2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3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9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e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0.jpe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1.jpe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2.jpe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3.jpe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4.jpe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5.jpe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6.jpe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7.jpe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8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4.pn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5.pn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9.jpe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.gif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20.jpe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21.jpeg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6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2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3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4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Richard Koolish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Richard Koolish</a:t>
            </a:r>
          </a:p>
        </p:txBody>
      </p:sp>
      <p:sp>
        <p:nvSpPr>
          <p:cNvPr id="172" name="Astronomy Talk At Jenks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Astronomy Talk At Jenks</a:t>
            </a:r>
          </a:p>
        </p:txBody>
      </p:sp>
      <p:sp>
        <p:nvSpPr>
          <p:cNvPr id="173" name="July 28, 2026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July 28, 2026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bowl of salad with fried rice, boiled eggs, and chopsticks" descr="bowl of salad with fried rice, boiled eggs, and chopsticks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5538" t="0" r="5538" b="0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bowl of salad with fried rice, boiled eggs, and chopsticks" descr="bowl of salad with fried rice, boiled eggs, and chopsticks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14238" r="0" b="14238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bowl of salad with fried rice, boiled eggs, and chopsticks" descr="bowl of salad with fried rice, boiled eggs, and chopsticks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30078" r="0" b="30078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Where Are We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Where Are We?</a:t>
            </a:r>
          </a:p>
        </p:txBody>
      </p:sp>
      <p:sp>
        <p:nvSpPr>
          <p:cNvPr id="205" name="On a small rocky planet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On a small rocky planet</a:t>
            </a:r>
          </a:p>
          <a:p>
            <a:pPr/>
            <a:r>
              <a:t>In a solar system orbiting a small star</a:t>
            </a:r>
          </a:p>
          <a:p>
            <a:pPr/>
            <a:r>
              <a:t>In a spiral arm of a galaxy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bowl of salad with fried rice, boiled eggs, and chopsticks" descr="bowl of salad with fried rice, boiled eggs, and chopsticks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21875" r="0" b="21875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bowl of salad with fried rice, boiled eggs, and chopsticks" descr="bowl of salad with fried rice, boiled eggs, and chopsticks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2974" r="0" b="2974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bowl of salad with fried rice, boiled eggs, and chopsticks" descr="bowl of salad with fried rice, boiled eggs, and chopsticks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20587" r="0" b="20587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How Can You Study The Univers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How Can You Study The Universe</a:t>
            </a:r>
          </a:p>
        </p:txBody>
      </p:sp>
      <p:sp>
        <p:nvSpPr>
          <p:cNvPr id="214" name="Read: Books and Internet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Read: Books and Internet</a:t>
            </a:r>
          </a:p>
          <a:p>
            <a:pPr/>
            <a:r>
              <a:t>Observe: By eye or with an instrument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What Can You See By Ey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What Can You See By Eye</a:t>
            </a:r>
          </a:p>
        </p:txBody>
      </p:sp>
      <p:sp>
        <p:nvSpPr>
          <p:cNvPr id="217" name="Sun, Moon, Bright Planets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Sun, Moon, Bright Planets</a:t>
            </a:r>
          </a:p>
          <a:p>
            <a:pPr/>
            <a:r>
              <a:t>Stars and Constellations</a:t>
            </a:r>
          </a:p>
          <a:p>
            <a:pPr/>
            <a:r>
              <a:t>Meteors and Comets</a:t>
            </a:r>
          </a:p>
          <a:p>
            <a:pPr/>
            <a:r>
              <a:t>Aurora</a:t>
            </a:r>
          </a:p>
          <a:p>
            <a:pPr/>
            <a:r>
              <a:t>Milky Way</a:t>
            </a:r>
          </a:p>
          <a:p>
            <a:pPr/>
            <a:r>
              <a:t>Andromeda Galaxy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bowl of salad with fried rice, boiled eggs, and chopsticks" descr="bowl of salad with fried rice, boiled eggs, and chopsticks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12500" r="0" b="12500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Retired Computer Programmer…"/>
          <p:cNvSpPr txBox="1"/>
          <p:nvPr>
            <p:ph type="body" sz="half" idx="1"/>
          </p:nvPr>
        </p:nvSpPr>
        <p:spPr>
          <a:xfrm>
            <a:off x="1893061" y="3052559"/>
            <a:ext cx="9779001" cy="8256630"/>
          </a:xfrm>
          <a:prstGeom prst="rect">
            <a:avLst/>
          </a:prstGeom>
        </p:spPr>
        <p:txBody>
          <a:bodyPr/>
          <a:lstStyle/>
          <a:p>
            <a:pPr/>
            <a:r>
              <a:t>Retired Computer Programmer</a:t>
            </a:r>
          </a:p>
          <a:p>
            <a:pPr/>
            <a:r>
              <a:t>Lives in Arlington</a:t>
            </a:r>
          </a:p>
          <a:p>
            <a:pPr/>
            <a:r>
              <a:t>Member of The Amateur Telescope Makers of Boston</a:t>
            </a:r>
          </a:p>
          <a:p>
            <a:pPr/>
            <a:r>
              <a:t>Member of The Antique Telescope Society</a:t>
            </a:r>
          </a:p>
          <a:p>
            <a:pPr/>
            <a:r>
              <a:t>Member of the North American Sundial Society </a:t>
            </a:r>
          </a:p>
        </p:txBody>
      </p:sp>
      <p:sp>
        <p:nvSpPr>
          <p:cNvPr id="176" name="Who Am I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Who Am I?</a:t>
            </a:r>
          </a:p>
        </p:txBody>
      </p:sp>
      <p:grpSp>
        <p:nvGrpSpPr>
          <p:cNvPr id="179" name="Image Gallery"/>
          <p:cNvGrpSpPr/>
          <p:nvPr/>
        </p:nvGrpSpPr>
        <p:grpSpPr>
          <a:xfrm>
            <a:off x="12192000" y="1270000"/>
            <a:ext cx="10922000" cy="11252200"/>
            <a:chOff x="0" y="0"/>
            <a:chExt cx="10922000" cy="11252200"/>
          </a:xfrm>
        </p:grpSpPr>
        <p:pic>
          <p:nvPicPr>
            <p:cNvPr id="177" name="Boat_Naming.jpg" descr="Boat_Naming.jp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31493" t="0" r="0" b="0"/>
            <a:stretch>
              <a:fillRect/>
            </a:stretch>
          </p:blipFill>
          <p:spPr>
            <a:xfrm>
              <a:off x="0" y="0"/>
              <a:ext cx="10922000" cy="1066383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8" name="Caption"/>
            <p:cNvSpPr/>
            <p:nvPr/>
          </p:nvSpPr>
          <p:spPr>
            <a:xfrm>
              <a:off x="0" y="10740034"/>
              <a:ext cx="10922000" cy="5121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>
              <a:lvl1pPr algn="ctr">
                <a:lnSpc>
                  <a:spcPct val="100000"/>
                </a:lnSpc>
                <a:spcBef>
                  <a:spcPts val="0"/>
                </a:spcBef>
                <a:defRPr sz="2400">
                  <a:solidFill>
                    <a:srgbClr val="5E5E5E"/>
                  </a:solidFill>
                </a:defRPr>
              </a:lvl1pPr>
            </a:lstStyle>
            <a:p>
              <a:pPr/>
              <a:r>
                <a:t>Caption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bowl of salad with fried rice, boiled eggs, and chopsticks" descr="bowl of salad with fried rice, boiled eggs, and chopsticks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12500" r="0" b="12500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bowl of salad with fried rice, boiled eggs, and chopsticks" descr="bowl of salad with fried rice, boiled eggs, and chopsticks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12500" r="0" b="12500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bowl of salad with fried rice, boiled eggs, and chopsticks" descr="bowl of salad with fried rice, boiled eggs, and chopsticks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12500" r="0" b="12500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bowl of salad with fried rice, boiled eggs, and chopsticks" descr="bowl of salad with fried rice, boiled eggs, and chopsticks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20446" r="0" b="20446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bowl of salad with fried rice, boiled eggs, and chopsticks" descr="bowl of salad with fried rice, boiled eggs, and chopsticks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14578" r="0" b="14578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bowl of salad with fried rice, boiled eggs, and chopsticks" descr="bowl of salad with fried rice, boiled eggs, and chopsticks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7833" r="0" b="783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bowl of salad with fried rice, boiled eggs, and chopsticks" descr="bowl of salad with fried rice, boiled eggs, and chopsticks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14835" r="0" b="14835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What Affects Where Things Are In The Sk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What Affects Where Things Are In The Sky</a:t>
            </a:r>
          </a:p>
        </p:txBody>
      </p:sp>
      <p:sp>
        <p:nvSpPr>
          <p:cNvPr id="236" name="Ecliptic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Ecliptic</a:t>
            </a:r>
          </a:p>
          <a:p>
            <a:pPr/>
            <a:r>
              <a:t>Earth Axis Tilt</a:t>
            </a:r>
          </a:p>
          <a:p>
            <a:pPr/>
            <a:r>
              <a:t>Latitude and Longitude</a:t>
            </a:r>
          </a:p>
          <a:p>
            <a:pPr/>
            <a:r>
              <a:t>Sky Coordinates</a:t>
            </a:r>
          </a:p>
          <a:p>
            <a:pPr/>
            <a:r>
              <a:t>Celestial Equator</a:t>
            </a:r>
          </a:p>
          <a:p>
            <a:pPr/>
            <a:r>
              <a:t>The Seasons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bowl of salad with fried rice, boiled eggs, and chopsticks" descr="bowl of salad with fried rice, boiled eggs, and chopsticks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2974" r="0" b="2974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bowl of salad with fried rice, boiled eggs, and chopsticks" descr="bowl of salad with fried rice, boiled eggs, and chopsticks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Astronomy Is The Study Of The Univers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Astronomy Is The Study Of The Universe</a:t>
            </a:r>
          </a:p>
        </p:txBody>
      </p:sp>
      <p:sp>
        <p:nvSpPr>
          <p:cNvPr id="182" name="Time: From the very beginning to the very end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Time: From the very beginning to the very end</a:t>
            </a:r>
          </a:p>
          <a:p>
            <a:pPr/>
            <a:r>
              <a:t>Space: From here to the farthest that we can see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Celestial_Sphere_-_Equatorial_Coordinate_System.png" descr="Celestial_Sphere_-_Equatorial_Coordinate_Syste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68060" y="331344"/>
            <a:ext cx="13030691" cy="1305331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earths_orbit_and_ecliptic.png" descr="earths_orbit_and_ecliptic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12946" y="120139"/>
            <a:ext cx="13283623" cy="135788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orbit_small.jpeg" descr="orbit_small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47031" y="3308350"/>
            <a:ext cx="18288001" cy="70993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bowl of salad with fried rice, boiled eggs, and chopsticks" descr="bowl of salad with fried rice, boiled eggs, and chopsticks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4464" r="0" b="4464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Season_Constellations.jpg" descr="Season_Constellations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37208" y="479979"/>
            <a:ext cx="18611897" cy="125320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bowl of salad with fried rice, boiled eggs, and chopsticks" descr="bowl of salad with fried rice, boiled eggs, and chopsticks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7956" r="0" b="7956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bowl of salad with fried rice, boiled eggs, and chopsticks" descr="bowl of salad with fried rice, boiled eggs, and chopsticks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19275" r="0" b="19275"/>
          <a:stretch>
            <a:fillRect/>
          </a:stretch>
        </p:blipFill>
        <p:spPr>
          <a:xfrm>
            <a:off x="1098246" y="-106932"/>
            <a:ext cx="22187638" cy="12480546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What Is The Universe Made Of?"/>
          <p:cNvSpPr txBox="1"/>
          <p:nvPr>
            <p:ph type="title"/>
          </p:nvPr>
        </p:nvSpPr>
        <p:spPr>
          <a:xfrm>
            <a:off x="1206500" y="1077359"/>
            <a:ext cx="21971000" cy="1433164"/>
          </a:xfrm>
          <a:prstGeom prst="rect">
            <a:avLst/>
          </a:prstGeom>
        </p:spPr>
        <p:txBody>
          <a:bodyPr/>
          <a:lstStyle/>
          <a:p>
            <a:pPr/>
            <a:r>
              <a:t>What Is The Universe Made Of?</a:t>
            </a:r>
          </a:p>
        </p:txBody>
      </p:sp>
      <p:sp>
        <p:nvSpPr>
          <p:cNvPr id="185" name="Galaxies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Galaxies</a:t>
            </a:r>
          </a:p>
          <a:p>
            <a:pPr/>
            <a:r>
              <a:t>Groups of galaxies</a:t>
            </a:r>
          </a:p>
          <a:p>
            <a:pPr/>
            <a:r>
              <a:t>Clusters of galaxies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bowl of salad with fried rice, boiled eggs, and chopsticks" descr="bowl of salad with fried rice, boiled eggs, and chopsticks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6903" r="0" b="690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bowl of salad with fried rice, boiled eggs, and chopsticks" descr="bowl of salad with fried rice, boiled eggs, and chopsticks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3240" t="0" r="3240" b="0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bowl of salad with fried rice, boiled eggs, and chopsticks" descr="bowl of salad with fried rice, boiled eggs, and chopsticks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22617" r="0" b="22617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he History Of The Univers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History Of The Universe</a:t>
            </a:r>
          </a:p>
        </p:txBody>
      </p:sp>
      <p:sp>
        <p:nvSpPr>
          <p:cNvPr id="194" name="The Big Bang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Big Bang</a:t>
            </a:r>
          </a:p>
          <a:p>
            <a:pPr/>
            <a:r>
              <a:t>Inflation</a:t>
            </a:r>
          </a:p>
          <a:p>
            <a:pPr/>
            <a:r>
              <a:t>Current Expansion</a:t>
            </a:r>
          </a:p>
          <a:p>
            <a:pPr/>
            <a:r>
              <a:t>Ultimate Fate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bowl of salad with fried rice, boiled eggs, and chopsticks" descr="bowl of salad with fried rice, boiled eggs, and chopsticks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7386" r="0" b="7386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